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6" r:id="rId5"/>
    <p:sldId id="259" r:id="rId6"/>
    <p:sldId id="264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4" r:id="rId17"/>
    <p:sldId id="270" r:id="rId18"/>
    <p:sldId id="275" r:id="rId19"/>
    <p:sldId id="276" r:id="rId20"/>
    <p:sldId id="271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09F9F-E391-442C-A18A-26963A622B3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6D490-1597-45EC-B1A7-E97D7CEB6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5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6D490-1597-45EC-B1A7-E97D7CEB6D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6D490-1597-45EC-B1A7-E97D7CEB6D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6D490-1597-45EC-B1A7-E97D7CEB6D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4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5441-BEC7-B7C1-EFB7-FDD387A8B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14562-84FE-FAEB-862F-7424990E5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F02CD-39F3-3AD0-B727-4460EDA9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6019-201A-4E86-8938-62C4EDCD30E5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99ED2-553D-AFCC-14E8-EC9E22D4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3B176-12C9-D965-6CE6-A5286A79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2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AE6C-5CAA-DE15-091C-EC955E21B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47F6E-520A-57E7-1CF6-F40B0B392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B7593-1C60-9252-A1F5-01D1128A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00CD0-7DC6-4159-AC9C-A53F58FD226E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62605-2718-A092-4D8F-4F52173D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839A6-F1E6-7E49-C619-4B11220E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7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7028D6-15EB-8166-6C8E-820D78904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61BDA-553D-7360-04D0-D8D2CC25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3CE90-F169-895B-1F8B-36C24624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1AD8-CF72-4155-AB1C-5FE619C3B2DE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E37E-F852-2059-8712-1C77EB17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ABFAF-8403-6732-80DE-A8409B0F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4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D3C0-4B47-0062-1592-C4A690BB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61055-E5DE-C56B-3EF9-23083227C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A96EB-42BE-004D-D461-D40E71BB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5E8AD-3CD8-4CB2-95CF-52212A26E654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6A43-E50A-2EE9-9236-2FBC1656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615E7-5EC4-51C6-925E-596A5B68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3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DE21A-9C16-6443-1093-142E94F6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1E92A-351D-BF74-EDB0-B2A30E359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2DBF7-13CC-5BC5-2FFB-F89D5601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B7BA-6207-4E23-AD35-3945ACAB45F3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2C166-6F0A-2119-F795-5ACCBF0BD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76F00-5DA5-B9FB-C82F-821B6EA2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8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B4995-8675-965D-5D25-617B874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0930A-864B-C8D1-961E-835392204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04485-E869-1AF2-7A1F-C74E5F2CF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E1929-4980-0576-45F1-8A2A0BF7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AE972-329D-4B28-B39C-2DA583C3E494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15445-4421-110C-8A3C-C0DD9FF6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89438-1F76-492B-046E-E23F2570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AC4F-2BAA-D2C0-506D-87868E80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DAB3F-8663-A61F-8560-A587BEE14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0CD27-F1F1-E22B-272E-9B794D64D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1425B-16C8-9704-3F49-F28D417E9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A038DE-255F-416F-68B4-845CB6A98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82E30-8536-2597-BC99-9FD730DA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75C1-98FC-4698-8F1E-4D7394D671CB}" type="datetime1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B19D6-1C4A-B25A-A3B4-6BC2CA17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49672-8A6A-F4C2-C977-EEA8E2C1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9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119A-919A-3530-14B3-CD13DC05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75AB6-47FF-FCBC-1433-52D4CD6C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04E-EFA7-4D57-BA41-DF012D4C81D2}" type="datetime1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A86B5-8875-8071-4C0C-66B76BF7F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A97B4-1948-611E-5079-DC240AEC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3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B8B3C-B82E-83D3-642C-7EDC8162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6C45-7635-496C-A36E-7092143EC125}" type="datetime1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A50F27-7E16-264F-D58E-E34F4304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7F70-1E21-1E51-F0E8-59C4BA78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4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81298-818C-5538-D066-B49C95D7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E2CC4-A5A3-1266-D4FD-920060EE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D3D26-BBB8-4FB0-F03A-070B0FAE9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D732C-ED7B-38E9-28BA-81DF77D9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EA1F-911F-4408-977F-C96A28BA5A44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DA184-8908-A490-18BA-D7F142A0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5507A-C0A0-F479-FD51-E773F687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96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A7FE-B70E-1004-4917-3544C84F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F16E59-4311-618D-1679-F4B918F6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0EB005-29BE-E320-5351-B440353DB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0C1A7-80D4-90FE-6880-BF200462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E548-7447-4DB5-8810-9A586C46C54D}" type="datetime1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1D14C-160B-831F-696C-81B3BCF7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C89E5-E993-A69C-0EEE-49F09F54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4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986AC-0BD6-D82F-463B-8B62279D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C565F-1C1D-39F3-CAA2-F56CB8954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34AD0-5DE4-FF36-DF88-F1CB46C2C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494C0-4B48-4EF9-9213-1155D4DA93D9}" type="datetime1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69900-3335-1E73-071D-F212DA6179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4AB7F-67FD-8C87-1220-781680D94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0F1C8-7A2D-4BEA-A36C-615317067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4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910D-428D-820A-AEF7-E915C103B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SDHD Project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9CB8E-5FA0-51D4-FCD5-078AA2767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820" y="3219108"/>
            <a:ext cx="9144000" cy="49194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Motion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4549E-DB71-AF13-F2A9-CE5F8B5D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B69C4F-6FF0-BBA3-6E8F-D2F4CFD81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823523"/>
              </p:ext>
            </p:extLst>
          </p:nvPr>
        </p:nvGraphicFramePr>
        <p:xfrm>
          <a:off x="2032000" y="516384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37084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22115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Aman Chauhan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Segoe UI" panose="020B0502040204020203" pitchFamily="34" charset="0"/>
                        </a:rPr>
                        <a:t>1127928</a:t>
                      </a:r>
                      <a:endParaRPr lang="en-US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1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</a:rPr>
                        <a:t>Soumya Saxena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Franklin Gothic Book" panose="020B0503020102020204" pitchFamily="34" charset="0"/>
                          <a:cs typeface="Segoe UI" panose="020B0502040204020203" pitchFamily="34" charset="0"/>
                        </a:rPr>
                        <a:t>1127997</a:t>
                      </a:r>
                      <a:endParaRPr lang="en-US" b="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5037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6C0017-5C91-9191-A000-7E073DEC46EA}"/>
              </a:ext>
            </a:extLst>
          </p:cNvPr>
          <p:cNvSpPr txBox="1"/>
          <p:nvPr/>
        </p:nvSpPr>
        <p:spPr>
          <a:xfrm>
            <a:off x="5558288" y="4593422"/>
            <a:ext cx="109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Group A5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09196-AE4C-F4AA-C9F7-ADC09BA044AA}"/>
              </a:ext>
            </a:extLst>
          </p:cNvPr>
          <p:cNvSpPr txBox="1"/>
          <p:nvPr/>
        </p:nvSpPr>
        <p:spPr>
          <a:xfrm>
            <a:off x="5125349" y="4068118"/>
            <a:ext cx="194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Prof. S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</a:rPr>
              <a:t>Bannwarth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7F9C335-E42C-75B3-58D4-CBCFC5453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1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10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A5DE5-6206-C3EF-BE80-CA17E408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1751226"/>
            <a:ext cx="10758825" cy="464386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0DC478-4BAC-8D7F-0798-3321BCFC509B}"/>
              </a:ext>
            </a:extLst>
          </p:cNvPr>
          <p:cNvSpPr/>
          <p:nvPr/>
        </p:nvSpPr>
        <p:spPr>
          <a:xfrm>
            <a:off x="6360607" y="3805033"/>
            <a:ext cx="3024553" cy="2387600"/>
          </a:xfrm>
          <a:prstGeom prst="roundRect">
            <a:avLst>
              <a:gd name="adj" fmla="val 8233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FA64B-A4AD-BB35-6CE2-FB78DD5EAD99}"/>
              </a:ext>
            </a:extLst>
          </p:cNvPr>
          <p:cNvSpPr txBox="1"/>
          <p:nvPr/>
        </p:nvSpPr>
        <p:spPr>
          <a:xfrm>
            <a:off x="594975" y="4911811"/>
            <a:ext cx="58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PSOC 5 board and MATLAB</a:t>
            </a:r>
            <a:br>
              <a:rPr lang="en-US" dirty="0"/>
            </a:b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26BDD8-8131-23FB-F1BA-7C3F099AB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DB04F39-3BB0-50BA-76E0-B907014A9B4F}"/>
              </a:ext>
            </a:extLst>
          </p:cNvPr>
          <p:cNvSpPr txBox="1">
            <a:spLocks/>
          </p:cNvSpPr>
          <p:nvPr/>
        </p:nvSpPr>
        <p:spPr>
          <a:xfrm>
            <a:off x="1402387" y="-32815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(PSOC </a:t>
            </a:r>
            <a:r>
              <a:rPr lang="en-US" sz="540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TestBench</a:t>
            </a:r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433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11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(State Machine)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789F652-0596-0D21-3901-9974DDB2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78" y="1616309"/>
            <a:ext cx="8570043" cy="450087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1DBDCB7-D4C1-AA53-A822-6540C066C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86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12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Idle State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789F652-0596-0D21-3901-9974DDB2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78" y="1616309"/>
            <a:ext cx="8570043" cy="450087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E692692-C6D6-DB0C-70D6-BD72B9D5DABA}"/>
              </a:ext>
            </a:extLst>
          </p:cNvPr>
          <p:cNvSpPr/>
          <p:nvPr/>
        </p:nvSpPr>
        <p:spPr>
          <a:xfrm>
            <a:off x="2998839" y="2235200"/>
            <a:ext cx="2477729" cy="2387600"/>
          </a:xfrm>
          <a:custGeom>
            <a:avLst/>
            <a:gdLst>
              <a:gd name="connsiteX0" fmla="*/ 0 w 2477729"/>
              <a:gd name="connsiteY0" fmla="*/ 1193800 h 2387600"/>
              <a:gd name="connsiteX1" fmla="*/ 1238865 w 2477729"/>
              <a:gd name="connsiteY1" fmla="*/ 0 h 2387600"/>
              <a:gd name="connsiteX2" fmla="*/ 2477730 w 2477729"/>
              <a:gd name="connsiteY2" fmla="*/ 1193800 h 2387600"/>
              <a:gd name="connsiteX3" fmla="*/ 1238865 w 2477729"/>
              <a:gd name="connsiteY3" fmla="*/ 2387600 h 2387600"/>
              <a:gd name="connsiteX4" fmla="*/ 0 w 2477729"/>
              <a:gd name="connsiteY4" fmla="*/ 11938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729" h="2387600" extrusionOk="0">
                <a:moveTo>
                  <a:pt x="0" y="1193800"/>
                </a:moveTo>
                <a:cubicBezTo>
                  <a:pt x="-6845" y="575903"/>
                  <a:pt x="557065" y="106547"/>
                  <a:pt x="1238865" y="0"/>
                </a:cubicBezTo>
                <a:cubicBezTo>
                  <a:pt x="2011050" y="-46600"/>
                  <a:pt x="2572081" y="488362"/>
                  <a:pt x="2477730" y="1193800"/>
                </a:cubicBezTo>
                <a:cubicBezTo>
                  <a:pt x="2500991" y="1847882"/>
                  <a:pt x="1919729" y="2463671"/>
                  <a:pt x="1238865" y="2387600"/>
                </a:cubicBezTo>
                <a:cubicBezTo>
                  <a:pt x="609240" y="2474066"/>
                  <a:pt x="-22674" y="1829704"/>
                  <a:pt x="0" y="119380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6C16B-01AC-36CD-32D9-B4FC8206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00" y="2125358"/>
            <a:ext cx="4939114" cy="3018084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126173-68AB-925C-6081-2FD1AF7CF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13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Sampling State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789F652-0596-0D21-3901-9974DDB2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78" y="1616309"/>
            <a:ext cx="8570043" cy="45008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F0021DC-E9A7-8AC3-F1C0-E243F0E3ADEB}"/>
              </a:ext>
            </a:extLst>
          </p:cNvPr>
          <p:cNvSpPr/>
          <p:nvPr/>
        </p:nvSpPr>
        <p:spPr>
          <a:xfrm>
            <a:off x="5869859" y="2235200"/>
            <a:ext cx="2477729" cy="2387600"/>
          </a:xfrm>
          <a:custGeom>
            <a:avLst/>
            <a:gdLst>
              <a:gd name="connsiteX0" fmla="*/ 0 w 2477729"/>
              <a:gd name="connsiteY0" fmla="*/ 1193800 h 2387600"/>
              <a:gd name="connsiteX1" fmla="*/ 1238865 w 2477729"/>
              <a:gd name="connsiteY1" fmla="*/ 0 h 2387600"/>
              <a:gd name="connsiteX2" fmla="*/ 2477730 w 2477729"/>
              <a:gd name="connsiteY2" fmla="*/ 1193800 h 2387600"/>
              <a:gd name="connsiteX3" fmla="*/ 1238865 w 2477729"/>
              <a:gd name="connsiteY3" fmla="*/ 2387600 h 2387600"/>
              <a:gd name="connsiteX4" fmla="*/ 0 w 2477729"/>
              <a:gd name="connsiteY4" fmla="*/ 11938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729" h="2387600" extrusionOk="0">
                <a:moveTo>
                  <a:pt x="0" y="1193800"/>
                </a:moveTo>
                <a:cubicBezTo>
                  <a:pt x="-6845" y="575903"/>
                  <a:pt x="557065" y="106547"/>
                  <a:pt x="1238865" y="0"/>
                </a:cubicBezTo>
                <a:cubicBezTo>
                  <a:pt x="2011050" y="-46600"/>
                  <a:pt x="2572081" y="488362"/>
                  <a:pt x="2477730" y="1193800"/>
                </a:cubicBezTo>
                <a:cubicBezTo>
                  <a:pt x="2500991" y="1847882"/>
                  <a:pt x="1919729" y="2463671"/>
                  <a:pt x="1238865" y="2387600"/>
                </a:cubicBezTo>
                <a:cubicBezTo>
                  <a:pt x="609240" y="2474066"/>
                  <a:pt x="-22674" y="1829704"/>
                  <a:pt x="0" y="119380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C5B922-A58D-BD05-C207-B8E7231D4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42" y="3792609"/>
            <a:ext cx="4668828" cy="274630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D4931A1-87B1-A184-AECA-C782F0EC7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5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14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Transfer State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789F652-0596-0D21-3901-9974DDB2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78" y="1616309"/>
            <a:ext cx="8570043" cy="450087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A69E43-7F85-37BA-3D56-49E47A0B5428}"/>
              </a:ext>
            </a:extLst>
          </p:cNvPr>
          <p:cNvSpPr/>
          <p:nvPr/>
        </p:nvSpPr>
        <p:spPr>
          <a:xfrm>
            <a:off x="8046781" y="3538843"/>
            <a:ext cx="2477729" cy="2387600"/>
          </a:xfrm>
          <a:custGeom>
            <a:avLst/>
            <a:gdLst>
              <a:gd name="connsiteX0" fmla="*/ 0 w 2477729"/>
              <a:gd name="connsiteY0" fmla="*/ 1193800 h 2387600"/>
              <a:gd name="connsiteX1" fmla="*/ 1238865 w 2477729"/>
              <a:gd name="connsiteY1" fmla="*/ 0 h 2387600"/>
              <a:gd name="connsiteX2" fmla="*/ 2477730 w 2477729"/>
              <a:gd name="connsiteY2" fmla="*/ 1193800 h 2387600"/>
              <a:gd name="connsiteX3" fmla="*/ 1238865 w 2477729"/>
              <a:gd name="connsiteY3" fmla="*/ 2387600 h 2387600"/>
              <a:gd name="connsiteX4" fmla="*/ 0 w 2477729"/>
              <a:gd name="connsiteY4" fmla="*/ 11938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7729" h="2387600" extrusionOk="0">
                <a:moveTo>
                  <a:pt x="0" y="1193800"/>
                </a:moveTo>
                <a:cubicBezTo>
                  <a:pt x="-6845" y="575903"/>
                  <a:pt x="557065" y="106547"/>
                  <a:pt x="1238865" y="0"/>
                </a:cubicBezTo>
                <a:cubicBezTo>
                  <a:pt x="2011050" y="-46600"/>
                  <a:pt x="2572081" y="488362"/>
                  <a:pt x="2477730" y="1193800"/>
                </a:cubicBezTo>
                <a:cubicBezTo>
                  <a:pt x="2500991" y="1847882"/>
                  <a:pt x="1919729" y="2463671"/>
                  <a:pt x="1238865" y="2387600"/>
                </a:cubicBezTo>
                <a:cubicBezTo>
                  <a:pt x="609240" y="2474066"/>
                  <a:pt x="-22674" y="1829704"/>
                  <a:pt x="0" y="119380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A05F6-62AB-3B91-A8E6-5F3C77C6D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4" y="1616309"/>
            <a:ext cx="4906297" cy="273266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C6996CF-41BD-A9A0-64A7-77170D256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8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15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(Software)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21F70-DF9A-57B8-0A33-1E69A462A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55"/>
          <a:stretch/>
        </p:blipFill>
        <p:spPr>
          <a:xfrm>
            <a:off x="116990" y="1577591"/>
            <a:ext cx="3821964" cy="459209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AC07EE-583B-F1EB-59FB-397C52912FB8}"/>
              </a:ext>
            </a:extLst>
          </p:cNvPr>
          <p:cNvSpPr txBox="1"/>
          <p:nvPr/>
        </p:nvSpPr>
        <p:spPr>
          <a:xfrm>
            <a:off x="4452264" y="2009671"/>
            <a:ext cx="3800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ENUM Declaration for Different States </a:t>
            </a:r>
          </a:p>
          <a:p>
            <a:r>
              <a:rPr lang="en-US" dirty="0"/>
              <a:t>Function, Variables &amp; ISR Declaration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C09472-4C44-2639-9A50-C3CB8350FEB3}"/>
              </a:ext>
            </a:extLst>
          </p:cNvPr>
          <p:cNvSpPr/>
          <p:nvPr/>
        </p:nvSpPr>
        <p:spPr>
          <a:xfrm>
            <a:off x="0" y="1577591"/>
            <a:ext cx="4220308" cy="2491991"/>
          </a:xfrm>
          <a:prstGeom prst="roundRect">
            <a:avLst>
              <a:gd name="adj" fmla="val 86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7337DA-2056-4E8C-EC09-DE1820307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5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5" grpId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16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(Software)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21F70-DF9A-57B8-0A33-1E69A462AF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55"/>
          <a:stretch/>
        </p:blipFill>
        <p:spPr>
          <a:xfrm>
            <a:off x="116990" y="1577591"/>
            <a:ext cx="3821964" cy="459209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AC07EE-583B-F1EB-59FB-397C52912FB8}"/>
              </a:ext>
            </a:extLst>
          </p:cNvPr>
          <p:cNvSpPr txBox="1"/>
          <p:nvPr/>
        </p:nvSpPr>
        <p:spPr>
          <a:xfrm>
            <a:off x="4452264" y="4260502"/>
            <a:ext cx="612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Main: Driver Initialization and calling State Machine Function </a:t>
            </a:r>
          </a:p>
          <a:p>
            <a:r>
              <a:rPr lang="en-US" dirty="0"/>
              <a:t>Inside infinite loop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C09472-4C44-2639-9A50-C3CB8350FEB3}"/>
              </a:ext>
            </a:extLst>
          </p:cNvPr>
          <p:cNvSpPr/>
          <p:nvPr/>
        </p:nvSpPr>
        <p:spPr>
          <a:xfrm>
            <a:off x="0" y="4046921"/>
            <a:ext cx="4220308" cy="2491991"/>
          </a:xfrm>
          <a:prstGeom prst="roundRect">
            <a:avLst>
              <a:gd name="adj" fmla="val 86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449A3D7-079C-DF0C-8187-0212D3434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17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(Software)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B50D6-61CE-B682-B6FB-9CC75973E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39"/>
          <a:stretch/>
        </p:blipFill>
        <p:spPr>
          <a:xfrm>
            <a:off x="7172922" y="1512277"/>
            <a:ext cx="3495078" cy="459209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B19413-2964-100F-EADD-43A237D7BCD0}"/>
              </a:ext>
            </a:extLst>
          </p:cNvPr>
          <p:cNvSpPr/>
          <p:nvPr/>
        </p:nvSpPr>
        <p:spPr>
          <a:xfrm>
            <a:off x="6993653" y="1512278"/>
            <a:ext cx="4069582" cy="1210826"/>
          </a:xfrm>
          <a:prstGeom prst="roundRect">
            <a:avLst>
              <a:gd name="adj" fmla="val 86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CA36D-E6BB-F4DF-C5EE-8841FFD470AC}"/>
              </a:ext>
            </a:extLst>
          </p:cNvPr>
          <p:cNvSpPr txBox="1"/>
          <p:nvPr/>
        </p:nvSpPr>
        <p:spPr>
          <a:xfrm>
            <a:off x="475523" y="1794525"/>
            <a:ext cx="395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Button ISR: Button Pressed, Flag is set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0E0905C-17C4-D146-6FC1-9990A5AFA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1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18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(Software)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B50D6-61CE-B682-B6FB-9CC75973E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39"/>
          <a:stretch/>
        </p:blipFill>
        <p:spPr>
          <a:xfrm>
            <a:off x="7172922" y="1512277"/>
            <a:ext cx="3495078" cy="459209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4EF7EA-150A-37DC-FA52-153B5C4CD890}"/>
              </a:ext>
            </a:extLst>
          </p:cNvPr>
          <p:cNvSpPr/>
          <p:nvPr/>
        </p:nvSpPr>
        <p:spPr>
          <a:xfrm>
            <a:off x="6885670" y="2689051"/>
            <a:ext cx="4069582" cy="3239476"/>
          </a:xfrm>
          <a:prstGeom prst="roundRect">
            <a:avLst>
              <a:gd name="adj" fmla="val 860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A8E23-251B-45AF-FAFF-BC964E1A6486}"/>
              </a:ext>
            </a:extLst>
          </p:cNvPr>
          <p:cNvSpPr txBox="1"/>
          <p:nvPr/>
        </p:nvSpPr>
        <p:spPr>
          <a:xfrm>
            <a:off x="297087" y="3244334"/>
            <a:ext cx="592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UART ISR: </a:t>
            </a:r>
            <a:r>
              <a:rPr lang="en-US" dirty="0" err="1"/>
              <a:t>sflag</a:t>
            </a:r>
            <a:r>
              <a:rPr lang="en-US" dirty="0"/>
              <a:t> and </a:t>
            </a:r>
            <a:r>
              <a:rPr lang="en-US" dirty="0" err="1"/>
              <a:t>oflag</a:t>
            </a:r>
            <a:r>
              <a:rPr lang="en-US" dirty="0"/>
              <a:t> is set depending on the character</a:t>
            </a:r>
          </a:p>
          <a:p>
            <a:r>
              <a:rPr lang="en-US" dirty="0"/>
              <a:t>Received from MATLAB via UART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C9C2EC7-E6EA-6C85-0040-AF81A01CC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0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19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(Software)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B72439-BA50-8206-2A8F-3622EDA05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627832"/>
            <a:ext cx="7305151" cy="427055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7FAE6-9972-93C3-9CEC-94E74CD29AB2}"/>
              </a:ext>
            </a:extLst>
          </p:cNvPr>
          <p:cNvSpPr txBox="1"/>
          <p:nvPr/>
        </p:nvSpPr>
        <p:spPr>
          <a:xfrm>
            <a:off x="7570738" y="2486528"/>
            <a:ext cx="4039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RED Led glow showing IDLE State is currently executed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Count initialized to 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Check </a:t>
            </a:r>
            <a:r>
              <a:rPr lang="en-US" dirty="0" err="1"/>
              <a:t>push_button_flag</a:t>
            </a:r>
            <a:r>
              <a:rPr lang="en-US" dirty="0"/>
              <a:t> set via ISR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Reset the flag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Switch to next state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113F745-1705-2D78-980A-15724A38E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2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D25CB0-39A5-4B2A-F7D2-8A868CDCC068}"/>
              </a:ext>
            </a:extLst>
          </p:cNvPr>
          <p:cNvSpPr txBox="1">
            <a:spLocks/>
          </p:cNvSpPr>
          <p:nvPr/>
        </p:nvSpPr>
        <p:spPr>
          <a:xfrm>
            <a:off x="1524000" y="41444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B4C683-8525-9D01-CAB9-092A584FF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104873"/>
              </p:ext>
            </p:extLst>
          </p:nvPr>
        </p:nvGraphicFramePr>
        <p:xfrm>
          <a:off x="1524000" y="2616620"/>
          <a:ext cx="8128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67538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Overview</a:t>
                      </a:r>
                    </a:p>
                    <a:p>
                      <a:pPr marL="285750" indent="-28575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Lab 01-02 : Hardware Implementation</a:t>
                      </a:r>
                    </a:p>
                    <a:p>
                      <a:pPr marL="285750" indent="-28575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Lab 03-04 : Software Implementation</a:t>
                      </a:r>
                    </a:p>
                    <a:p>
                      <a:pPr marL="285750" indent="-28575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Lab 05 : FFT Analysis (PSOC and MATLAB)</a:t>
                      </a:r>
                    </a:p>
                    <a:p>
                      <a:pPr marL="285750" indent="-28575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Lab 06 : PCB+CW-RADAR Analysis and CFAR Implementation</a:t>
                      </a:r>
                    </a:p>
                    <a:p>
                      <a:pPr marL="285750" indent="-285750" algn="l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u="none" strike="noStrike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Q&amp;A</a:t>
                      </a:r>
                      <a:endParaRPr lang="en-US" sz="18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182367"/>
                  </a:ext>
                </a:extLst>
              </a:tr>
            </a:tbl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88D26304-F98C-9E63-D0FB-E406A869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20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(Software)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B72439-BA50-8206-2A8F-3622EDA0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527" y="1687418"/>
            <a:ext cx="6858578" cy="427055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7FAE6-9972-93C3-9CEC-94E74CD29AB2}"/>
              </a:ext>
            </a:extLst>
          </p:cNvPr>
          <p:cNvSpPr txBox="1"/>
          <p:nvPr/>
        </p:nvSpPr>
        <p:spPr>
          <a:xfrm>
            <a:off x="7314362" y="2535724"/>
            <a:ext cx="40394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Yellow Led glow showing Sampling State is currently executed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Array initialized to 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Read 1024 samples from ADC to Array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Check </a:t>
            </a:r>
            <a:r>
              <a:rPr lang="en-US" dirty="0" err="1"/>
              <a:t>sflag</a:t>
            </a:r>
            <a:r>
              <a:rPr lang="en-US" dirty="0"/>
              <a:t> is received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Clear the flag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Move to next state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958B44-E66B-6568-E09C-F1589A12C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21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(Software)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B72439-BA50-8206-2A8F-3622EDA0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07" y="1648267"/>
            <a:ext cx="6332969" cy="4270551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57FAE6-9972-93C3-9CEC-94E74CD29AB2}"/>
              </a:ext>
            </a:extLst>
          </p:cNvPr>
          <p:cNvSpPr txBox="1"/>
          <p:nvPr/>
        </p:nvSpPr>
        <p:spPr>
          <a:xfrm>
            <a:off x="7046276" y="2013950"/>
            <a:ext cx="4039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Green Led glow showing Transfer State is currently executed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Read 1024 samples from Array to UART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Increment Count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Check </a:t>
            </a:r>
            <a:r>
              <a:rPr lang="en-US" dirty="0" err="1"/>
              <a:t>oflag</a:t>
            </a:r>
            <a:r>
              <a:rPr lang="en-US" dirty="0"/>
              <a:t> is received and count &lt;10, clear flag and move to Sampling State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Check </a:t>
            </a:r>
            <a:r>
              <a:rPr lang="en-US" dirty="0" err="1"/>
              <a:t>oflag</a:t>
            </a:r>
            <a:r>
              <a:rPr lang="en-US" dirty="0"/>
              <a:t> is received and count &gt;=10, clear flag and move to Idle State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62E6D5-0731-E58F-AFE6-F4B041915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4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22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(Output)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9D051-0194-688B-6A22-A224C7B63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5" y="1527191"/>
            <a:ext cx="6538659" cy="4229596"/>
          </a:xfrm>
          <a:prstGeom prst="rect">
            <a:avLst/>
          </a:prstGeom>
          <a:ln>
            <a:solidFill>
              <a:srgbClr val="1F4E79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ECCC9-75FC-1A83-425F-F547109CE9B0}"/>
              </a:ext>
            </a:extLst>
          </p:cNvPr>
          <p:cNvSpPr txBox="1"/>
          <p:nvPr/>
        </p:nvSpPr>
        <p:spPr>
          <a:xfrm>
            <a:off x="7236542" y="1520373"/>
            <a:ext cx="4356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 = 100k, R2 = 1k</a:t>
            </a:r>
          </a:p>
          <a:p>
            <a:r>
              <a:rPr lang="en-US" dirty="0"/>
              <a:t>Input Signal Amplitude (p-p) = 3v</a:t>
            </a:r>
            <a:br>
              <a:rPr lang="en-US" dirty="0"/>
            </a:br>
            <a:r>
              <a:rPr lang="en-US" dirty="0"/>
              <a:t>Output of Voltage Divider = 3/(100+1) ≈ 3mv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2528C0-1A6B-F616-3EDB-68E260F9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09" y="2495158"/>
            <a:ext cx="7747819" cy="427086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724B361-3D60-BB6C-0FDD-ED4182C95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3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23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(Output)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9D051-0194-688B-6A22-A224C7B63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875" y="1627736"/>
            <a:ext cx="6538659" cy="40285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8ECCC9-75FC-1A83-425F-F547109CE9B0}"/>
              </a:ext>
            </a:extLst>
          </p:cNvPr>
          <p:cNvSpPr txBox="1"/>
          <p:nvPr/>
        </p:nvSpPr>
        <p:spPr>
          <a:xfrm>
            <a:off x="7236542" y="1520373"/>
            <a:ext cx="43566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 = 100k, R2 = 1k</a:t>
            </a:r>
          </a:p>
          <a:p>
            <a:r>
              <a:rPr lang="en-US" dirty="0"/>
              <a:t>Input Signal Amplitude (p-p) = 3v</a:t>
            </a:r>
            <a:br>
              <a:rPr lang="en-US" dirty="0"/>
            </a:br>
            <a:r>
              <a:rPr lang="en-US" dirty="0"/>
              <a:t>Output of Voltage Divider = 3/(100+1) ≈ 3mv</a:t>
            </a:r>
          </a:p>
          <a:p>
            <a:r>
              <a:rPr lang="en-US" dirty="0"/>
              <a:t>Gain of both stage = 100*3 = 300</a:t>
            </a:r>
          </a:p>
          <a:p>
            <a:r>
              <a:rPr lang="en-US" dirty="0"/>
              <a:t>Output = 3mv * 300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C50A7-AC4A-3DAC-9779-539F1149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69" y="2241282"/>
            <a:ext cx="8892288" cy="4297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07B31-B8E6-74EB-ECD7-73BC4E0A29C3}"/>
              </a:ext>
            </a:extLst>
          </p:cNvPr>
          <p:cNvSpPr txBox="1"/>
          <p:nvPr/>
        </p:nvSpPr>
        <p:spPr>
          <a:xfrm>
            <a:off x="1727069" y="2241282"/>
            <a:ext cx="194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of 1</a:t>
            </a:r>
            <a:r>
              <a:rPr lang="en-US" baseline="30000" dirty="0"/>
              <a:t>st</a:t>
            </a:r>
            <a:r>
              <a:rPr lang="en-US" dirty="0"/>
              <a:t> Stage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62E271-75B3-F30B-A67E-A9673786C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068" y="2241282"/>
            <a:ext cx="8892289" cy="4297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BF3EDB-79FC-8CC9-2C91-65A404E91372}"/>
              </a:ext>
            </a:extLst>
          </p:cNvPr>
          <p:cNvSpPr txBox="1"/>
          <p:nvPr/>
        </p:nvSpPr>
        <p:spPr>
          <a:xfrm>
            <a:off x="1675709" y="2192197"/>
            <a:ext cx="205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2</a:t>
            </a:r>
            <a:r>
              <a:rPr lang="en-US" baseline="30000" dirty="0"/>
              <a:t>nd</a:t>
            </a:r>
            <a:r>
              <a:rPr lang="en-US" dirty="0"/>
              <a:t> Stage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7A2D9DF-0E10-4C14-594C-48AA39332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8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8" grpId="1"/>
      <p:bldP spid="12" grpId="0"/>
      <p:bldP spid="1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C66DC7-7A11-0A38-E356-257ADE04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7" y="2254615"/>
            <a:ext cx="7603121" cy="44668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24</a:t>
            </a:fld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39626" y="136525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Lab05 (FFT Analysis)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7A2D9DF-0E10-4C14-594C-48AA39332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73729-76D5-C3F5-B73E-753C9481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21" y="3891549"/>
            <a:ext cx="7582557" cy="5486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9C74CD-95D5-2E44-50DB-E72692A4A2CD}"/>
              </a:ext>
            </a:extLst>
          </p:cNvPr>
          <p:cNvSpPr txBox="1"/>
          <p:nvPr/>
        </p:nvSpPr>
        <p:spPr>
          <a:xfrm>
            <a:off x="7779078" y="3143502"/>
            <a:ext cx="4039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Defining FFT library, Number of samples and FFT Output Array which stores (Number of samples)*2 samples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570B35-1755-67BC-93E2-6778795B6238}"/>
              </a:ext>
            </a:extLst>
          </p:cNvPr>
          <p:cNvSpPr txBox="1"/>
          <p:nvPr/>
        </p:nvSpPr>
        <p:spPr>
          <a:xfrm>
            <a:off x="7782876" y="4288663"/>
            <a:ext cx="4039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Transfer State, using </a:t>
            </a:r>
            <a:r>
              <a:rPr lang="en-US" dirty="0" err="1"/>
              <a:t>fft_app</a:t>
            </a:r>
            <a:r>
              <a:rPr lang="en-US" dirty="0"/>
              <a:t> API to do FFT Calculation and storing result in Output Array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Sending 2048 samples of FFT Output Array to MATLAB</a:t>
            </a:r>
          </a:p>
        </p:txBody>
      </p:sp>
    </p:spTree>
    <p:extLst>
      <p:ext uri="{BB962C8B-B14F-4D97-AF65-F5344CB8AC3E}">
        <p14:creationId xmlns:p14="http://schemas.microsoft.com/office/powerpoint/2010/main" val="139555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uiExpand="1"/>
      <p:bldP spid="1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25</a:t>
            </a:fld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39626" y="136525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Lab05 (FFT Analysis)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7A2D9DF-0E10-4C14-594C-48AA3933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9C74CD-95D5-2E44-50DB-E72692A4A2CD}"/>
              </a:ext>
            </a:extLst>
          </p:cNvPr>
          <p:cNvSpPr txBox="1"/>
          <p:nvPr/>
        </p:nvSpPr>
        <p:spPr>
          <a:xfrm>
            <a:off x="374978" y="2524125"/>
            <a:ext cx="950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Testbench we are displaying the Output of FFT Result from PSOC and from MATLAB 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B456A00C-CE7E-20AA-90C1-6D5BC6DC18B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8065" y="3064432"/>
            <a:ext cx="5887121" cy="34744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2100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26</a:t>
            </a:fld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39626" y="136525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Lab06 (Soldering of PCB)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7A2D9DF-0E10-4C14-594C-48AA3933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A8D56-7031-69C5-FF24-3681502343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t="9259" r="10027" b="5926"/>
          <a:stretch/>
        </p:blipFill>
        <p:spPr>
          <a:xfrm rot="16200000">
            <a:off x="4241798" y="1384298"/>
            <a:ext cx="3937003" cy="5816600"/>
          </a:xfrm>
          <a:prstGeom prst="rect">
            <a:avLst/>
          </a:prstGeom>
          <a:ln>
            <a:solidFill>
              <a:srgbClr val="1F4E79"/>
            </a:solidFill>
          </a:ln>
        </p:spPr>
      </p:pic>
    </p:spTree>
    <p:extLst>
      <p:ext uri="{BB962C8B-B14F-4D97-AF65-F5344CB8AC3E}">
        <p14:creationId xmlns:p14="http://schemas.microsoft.com/office/powerpoint/2010/main" val="27473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27</a:t>
            </a:fld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39626" y="136525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Lab06 (PCB Testing)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7A2D9DF-0E10-4C14-594C-48AA3933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4453B-D73C-7162-DFB6-6A2051304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27" y="2016284"/>
            <a:ext cx="6436197" cy="3781266"/>
          </a:xfrm>
          <a:prstGeom prst="rect">
            <a:avLst/>
          </a:prstGeom>
          <a:ln>
            <a:solidFill>
              <a:srgbClr val="1F4E79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7C0DC-8D7C-9EFE-E420-0230C3E83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3" y="2345888"/>
            <a:ext cx="5792507" cy="3122057"/>
          </a:xfrm>
          <a:prstGeom prst="rect">
            <a:avLst/>
          </a:prstGeom>
          <a:ln>
            <a:solidFill>
              <a:srgbClr val="1F4E7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86298-44C7-BC72-CEE7-EF0B3D8C9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8" y="2345888"/>
            <a:ext cx="5792507" cy="3122056"/>
          </a:xfrm>
          <a:prstGeom prst="rect">
            <a:avLst/>
          </a:prstGeom>
          <a:ln>
            <a:solidFill>
              <a:srgbClr val="1F4E79"/>
            </a:solidFill>
          </a:ln>
        </p:spPr>
      </p:pic>
    </p:spTree>
    <p:extLst>
      <p:ext uri="{BB962C8B-B14F-4D97-AF65-F5344CB8AC3E}">
        <p14:creationId xmlns:p14="http://schemas.microsoft.com/office/powerpoint/2010/main" val="101558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28</a:t>
            </a:fld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39626" y="136525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Lab06 (RADAR Testing)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7A2D9DF-0E10-4C14-594C-48AA39332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pic>
        <p:nvPicPr>
          <p:cNvPr id="4" name="WhatsApp Video 2024-07-06 at 23.43.54_16ee8603">
            <a:hlinkClick r:id="" action="ppaction://media"/>
            <a:extLst>
              <a:ext uri="{FF2B5EF4-FFF2-40B4-BE49-F238E27FC236}">
                <a16:creationId xmlns:a16="http://schemas.microsoft.com/office/drawing/2014/main" id="{C6BD3E80-18AF-7DEE-6DB7-02121A2BD3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1491" y="1889948"/>
            <a:ext cx="7940270" cy="4466402"/>
          </a:xfrm>
          <a:prstGeom prst="rect">
            <a:avLst/>
          </a:prstGeom>
          <a:ln>
            <a:solidFill>
              <a:srgbClr val="1F4E79"/>
            </a:solidFill>
          </a:ln>
        </p:spPr>
      </p:pic>
    </p:spTree>
    <p:extLst>
      <p:ext uri="{BB962C8B-B14F-4D97-AF65-F5344CB8AC3E}">
        <p14:creationId xmlns:p14="http://schemas.microsoft.com/office/powerpoint/2010/main" val="41801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29</a:t>
            </a:fld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39626" y="136525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Lab06 CFAR Implementation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7A2D9DF-0E10-4C14-594C-48AA39332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C9770C-47A2-175E-D6F3-2869C8B4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3" y="2281903"/>
            <a:ext cx="10938859" cy="3469967"/>
          </a:xfrm>
          <a:prstGeom prst="rect">
            <a:avLst/>
          </a:prstGeom>
          <a:ln>
            <a:solidFill>
              <a:srgbClr val="1F4E79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B6A553-0384-F259-E937-36F5318B5C8D}"/>
              </a:ext>
            </a:extLst>
          </p:cNvPr>
          <p:cNvSpPr txBox="1"/>
          <p:nvPr/>
        </p:nvSpPr>
        <p:spPr>
          <a:xfrm>
            <a:off x="543873" y="1804416"/>
            <a:ext cx="415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F4E7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Sample Sine Wave and AWGN: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3C97E9-F866-6228-A67B-436249AA3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73" y="2281901"/>
            <a:ext cx="5526172" cy="3469967"/>
          </a:xfrm>
          <a:prstGeom prst="rect">
            <a:avLst/>
          </a:prstGeom>
          <a:ln>
            <a:solidFill>
              <a:srgbClr val="1F4E79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294F73-3CD9-4EFE-6727-C7F78B38F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956" y="2281902"/>
            <a:ext cx="5360775" cy="3469966"/>
          </a:xfrm>
          <a:prstGeom prst="rect">
            <a:avLst/>
          </a:prstGeom>
          <a:ln>
            <a:solidFill>
              <a:srgbClr val="1F4E79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6D0D93-179D-0DE2-BB11-664F77C67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883" y="2281899"/>
            <a:ext cx="6194323" cy="3469965"/>
          </a:xfrm>
          <a:prstGeom prst="rect">
            <a:avLst/>
          </a:prstGeom>
          <a:ln>
            <a:solidFill>
              <a:srgbClr val="1F4E79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038EFA-519F-CFD9-F7F9-914213DEDE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5725" y="5860015"/>
            <a:ext cx="4808637" cy="960203"/>
          </a:xfrm>
          <a:prstGeom prst="rect">
            <a:avLst/>
          </a:prstGeom>
          <a:ln>
            <a:solidFill>
              <a:srgbClr val="1F4E79"/>
            </a:solidFill>
          </a:ln>
        </p:spPr>
      </p:pic>
    </p:spTree>
    <p:extLst>
      <p:ext uri="{BB962C8B-B14F-4D97-AF65-F5344CB8AC3E}">
        <p14:creationId xmlns:p14="http://schemas.microsoft.com/office/powerpoint/2010/main" val="288259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3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>
              <a:spcBef>
                <a:spcPts val="0"/>
              </a:spcBef>
            </a:pPr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5668074-A07B-0D39-13B3-0B22710C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997CC471-F167-3DCD-9515-6974307F9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39" y="3070122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70EA11-66C2-5CCD-1EF0-ABC877EA6504}"/>
              </a:ext>
            </a:extLst>
          </p:cNvPr>
          <p:cNvSpPr/>
          <p:nvPr/>
        </p:nvSpPr>
        <p:spPr>
          <a:xfrm>
            <a:off x="1932038" y="3070122"/>
            <a:ext cx="1125794" cy="914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CWR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C1EBFA-7989-CD87-1CF4-164D34DD4287}"/>
              </a:ext>
            </a:extLst>
          </p:cNvPr>
          <p:cNvSpPr/>
          <p:nvPr/>
        </p:nvSpPr>
        <p:spPr>
          <a:xfrm>
            <a:off x="3613355" y="3070122"/>
            <a:ext cx="1410930" cy="914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Amplifier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054360-4890-F646-9D30-8D419705F824}"/>
              </a:ext>
            </a:extLst>
          </p:cNvPr>
          <p:cNvSpPr/>
          <p:nvPr/>
        </p:nvSpPr>
        <p:spPr>
          <a:xfrm>
            <a:off x="5579808" y="3070122"/>
            <a:ext cx="1410930" cy="914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153D1-16E4-9B07-DFF4-3222E2D498B9}"/>
              </a:ext>
            </a:extLst>
          </p:cNvPr>
          <p:cNvSpPr/>
          <p:nvPr/>
        </p:nvSpPr>
        <p:spPr>
          <a:xfrm>
            <a:off x="7546261" y="3070122"/>
            <a:ext cx="1410930" cy="914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FFT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43BFAD-32F4-000B-7A71-1A9636DABCCD}"/>
              </a:ext>
            </a:extLst>
          </p:cNvPr>
          <p:cNvSpPr/>
          <p:nvPr/>
        </p:nvSpPr>
        <p:spPr>
          <a:xfrm>
            <a:off x="9512714" y="3070122"/>
            <a:ext cx="1410930" cy="9144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CFAR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A5D2F2-6630-BB2C-CD36-9BB62E62A744}"/>
              </a:ext>
            </a:extLst>
          </p:cNvPr>
          <p:cNvCxnSpPr/>
          <p:nvPr/>
        </p:nvCxnSpPr>
        <p:spPr>
          <a:xfrm flipH="1">
            <a:off x="1012722" y="3188109"/>
            <a:ext cx="81607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609A4D-00EC-AD2A-D2A8-C43930D13947}"/>
              </a:ext>
            </a:extLst>
          </p:cNvPr>
          <p:cNvCxnSpPr>
            <a:cxnSpLocks/>
          </p:cNvCxnSpPr>
          <p:nvPr/>
        </p:nvCxnSpPr>
        <p:spPr>
          <a:xfrm>
            <a:off x="1052051" y="3851787"/>
            <a:ext cx="81607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AC068D-A5BC-77C3-2941-596AA720709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057832" y="3527322"/>
            <a:ext cx="5555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580888-238A-D953-C1EB-5C4173B6C95A}"/>
              </a:ext>
            </a:extLst>
          </p:cNvPr>
          <p:cNvCxnSpPr>
            <a:cxnSpLocks/>
          </p:cNvCxnSpPr>
          <p:nvPr/>
        </p:nvCxnSpPr>
        <p:spPr>
          <a:xfrm>
            <a:off x="5024285" y="3527322"/>
            <a:ext cx="5555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065159-B225-3D8D-BBF1-2AD357B56798}"/>
              </a:ext>
            </a:extLst>
          </p:cNvPr>
          <p:cNvCxnSpPr>
            <a:cxnSpLocks/>
          </p:cNvCxnSpPr>
          <p:nvPr/>
        </p:nvCxnSpPr>
        <p:spPr>
          <a:xfrm>
            <a:off x="6990738" y="3527322"/>
            <a:ext cx="5555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D39541-112E-737D-6FEF-980F7838C030}"/>
              </a:ext>
            </a:extLst>
          </p:cNvPr>
          <p:cNvCxnSpPr>
            <a:cxnSpLocks/>
          </p:cNvCxnSpPr>
          <p:nvPr/>
        </p:nvCxnSpPr>
        <p:spPr>
          <a:xfrm>
            <a:off x="8957191" y="3527322"/>
            <a:ext cx="5555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5E1278-B121-6C34-C4D3-AA6B4A4D55D0}"/>
              </a:ext>
            </a:extLst>
          </p:cNvPr>
          <p:cNvSpPr txBox="1"/>
          <p:nvPr/>
        </p:nvSpPr>
        <p:spPr>
          <a:xfrm>
            <a:off x="412679" y="3999352"/>
            <a:ext cx="944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A69F76-E132-BDBD-FCB4-F8BC8A55A1AB}"/>
              </a:ext>
            </a:extLst>
          </p:cNvPr>
          <p:cNvCxnSpPr>
            <a:cxnSpLocks/>
          </p:cNvCxnSpPr>
          <p:nvPr/>
        </p:nvCxnSpPr>
        <p:spPr>
          <a:xfrm>
            <a:off x="1932038" y="4191638"/>
            <a:ext cx="30922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2B9729-11D1-ED51-FBCC-2FF09AC3A061}"/>
              </a:ext>
            </a:extLst>
          </p:cNvPr>
          <p:cNvCxnSpPr>
            <a:cxnSpLocks/>
          </p:cNvCxnSpPr>
          <p:nvPr/>
        </p:nvCxnSpPr>
        <p:spPr>
          <a:xfrm>
            <a:off x="5579808" y="4176398"/>
            <a:ext cx="3377383" cy="152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62FC5C-0FE4-9610-5EFB-8425F5133BBB}"/>
              </a:ext>
            </a:extLst>
          </p:cNvPr>
          <p:cNvCxnSpPr>
            <a:cxnSpLocks/>
          </p:cNvCxnSpPr>
          <p:nvPr/>
        </p:nvCxnSpPr>
        <p:spPr>
          <a:xfrm>
            <a:off x="9512714" y="4201682"/>
            <a:ext cx="1410930" cy="76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349DB3A-472C-BA0B-A69E-278E94EA2D5C}"/>
              </a:ext>
            </a:extLst>
          </p:cNvPr>
          <p:cNvSpPr txBox="1"/>
          <p:nvPr/>
        </p:nvSpPr>
        <p:spPr>
          <a:xfrm>
            <a:off x="2856936" y="4214089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PCB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F89AD8-0503-80CC-DAFE-9102DC4BEA00}"/>
              </a:ext>
            </a:extLst>
          </p:cNvPr>
          <p:cNvSpPr txBox="1"/>
          <p:nvPr/>
        </p:nvSpPr>
        <p:spPr>
          <a:xfrm>
            <a:off x="6711920" y="4214089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PSOC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489D61-1084-10FD-0E09-FEB09D885B34}"/>
              </a:ext>
            </a:extLst>
          </p:cNvPr>
          <p:cNvSpPr txBox="1"/>
          <p:nvPr/>
        </p:nvSpPr>
        <p:spPr>
          <a:xfrm>
            <a:off x="9514540" y="4209302"/>
            <a:ext cx="1351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MATLAB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070A26-731F-A921-1F99-E4E2A9FA280F}"/>
              </a:ext>
            </a:extLst>
          </p:cNvPr>
          <p:cNvSpPr txBox="1"/>
          <p:nvPr/>
        </p:nvSpPr>
        <p:spPr>
          <a:xfrm>
            <a:off x="1102319" y="2869477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Tx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17F1A-A3C7-3C6A-2125-72818BBD5926}"/>
              </a:ext>
            </a:extLst>
          </p:cNvPr>
          <p:cNvSpPr txBox="1"/>
          <p:nvPr/>
        </p:nvSpPr>
        <p:spPr>
          <a:xfrm>
            <a:off x="1092842" y="3516395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Rx wave</a:t>
            </a:r>
          </a:p>
        </p:txBody>
      </p:sp>
    </p:spTree>
    <p:extLst>
      <p:ext uri="{BB962C8B-B14F-4D97-AF65-F5344CB8AC3E}">
        <p14:creationId xmlns:p14="http://schemas.microsoft.com/office/powerpoint/2010/main" val="2474865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5" grpId="0" animBg="1"/>
      <p:bldP spid="16" grpId="0" animBg="1"/>
      <p:bldP spid="29" grpId="0"/>
      <p:bldP spid="37" grpId="0"/>
      <p:bldP spid="38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4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>
              <a:spcBef>
                <a:spcPts val="0"/>
              </a:spcBef>
            </a:pPr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Lab01-02 (Hardware)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E3C8AD-75DD-C81B-E04A-6E7A1D9F4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06" y="1656420"/>
            <a:ext cx="9384084" cy="4847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77D197-7DB7-BF57-6CF6-3FD7E1EB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997" y="1690978"/>
            <a:ext cx="5616427" cy="22099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FB8181E-E97F-1137-4E7A-2CC1D6D2C012}"/>
              </a:ext>
            </a:extLst>
          </p:cNvPr>
          <p:cNvSpPr/>
          <p:nvPr/>
        </p:nvSpPr>
        <p:spPr>
          <a:xfrm>
            <a:off x="3618271" y="4080387"/>
            <a:ext cx="963562" cy="924232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04B4EB-1C91-65B8-0376-16E29477CB7C}"/>
              </a:ext>
            </a:extLst>
          </p:cNvPr>
          <p:cNvSpPr/>
          <p:nvPr/>
        </p:nvSpPr>
        <p:spPr>
          <a:xfrm>
            <a:off x="6742698" y="4008018"/>
            <a:ext cx="963562" cy="924232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48CFD9-A7A2-01A6-8DB1-74935DD2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51" y="2856659"/>
            <a:ext cx="5502117" cy="28577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5668074-A07B-0D39-13B3-0B22710C0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5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>
              <a:spcBef>
                <a:spcPts val="0"/>
              </a:spcBef>
            </a:pPr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Lab01-02 (Hardware)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645AC-054C-5853-AFE1-84C3BF32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3" y="1824771"/>
            <a:ext cx="5819447" cy="320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B3873-1DBE-8F56-0146-B5E2AD24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34" y="1824771"/>
            <a:ext cx="5475340" cy="320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0CEB499-2D79-5B57-6A35-A3F06B7D8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6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524000" y="-26224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>
              <a:spcBef>
                <a:spcPts val="0"/>
              </a:spcBef>
            </a:pPr>
            <a:r>
              <a:rPr lang="en-US" sz="540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Lab01-02 (Hardware)</a:t>
            </a:r>
            <a:endParaRPr lang="en-US" sz="54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645AC-054C-5853-AFE1-84C3BF32C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154" y="1824771"/>
            <a:ext cx="5804245" cy="320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B3873-1DBE-8F56-0146-B5E2AD242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034" y="1824771"/>
            <a:ext cx="5475340" cy="320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CC3DE0-8850-9A08-2124-2B920EB11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8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7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0CF099-30F6-AD35-B2F4-A710472D6853}"/>
              </a:ext>
            </a:extLst>
          </p:cNvPr>
          <p:cNvSpPr txBox="1">
            <a:spLocks/>
          </p:cNvSpPr>
          <p:nvPr/>
        </p:nvSpPr>
        <p:spPr>
          <a:xfrm>
            <a:off x="1402387" y="-32815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(PSOC </a:t>
            </a:r>
            <a:r>
              <a:rPr lang="en-US" sz="540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TestBench</a:t>
            </a:r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A5DE5-6206-C3EF-BE80-CA17E408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1751226"/>
            <a:ext cx="10758825" cy="464386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1814CB-63EA-1798-A5CA-8F2A34D5755D}"/>
              </a:ext>
            </a:extLst>
          </p:cNvPr>
          <p:cNvSpPr/>
          <p:nvPr/>
        </p:nvSpPr>
        <p:spPr>
          <a:xfrm>
            <a:off x="472273" y="1527349"/>
            <a:ext cx="4441371" cy="3336053"/>
          </a:xfrm>
          <a:prstGeom prst="roundRect">
            <a:avLst>
              <a:gd name="adj" fmla="val 8233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97572-47A4-2869-3C08-9F64369AF1C0}"/>
              </a:ext>
            </a:extLst>
          </p:cNvPr>
          <p:cNvSpPr txBox="1"/>
          <p:nvPr/>
        </p:nvSpPr>
        <p:spPr>
          <a:xfrm>
            <a:off x="361741" y="5064369"/>
            <a:ext cx="58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Input and Output Circuit for User Button and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Debouncer to nullify Push Button debouncing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Interrupt to set the flag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89B29C-8AC4-3FDA-AF03-5A4817164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4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8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A5DE5-6206-C3EF-BE80-CA17E408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1751226"/>
            <a:ext cx="10758825" cy="464386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D0F29E-8A7C-5F11-9C25-240FEE907406}"/>
              </a:ext>
            </a:extLst>
          </p:cNvPr>
          <p:cNvSpPr/>
          <p:nvPr/>
        </p:nvSpPr>
        <p:spPr>
          <a:xfrm>
            <a:off x="4662436" y="1554202"/>
            <a:ext cx="3024553" cy="2387600"/>
          </a:xfrm>
          <a:prstGeom prst="roundRect">
            <a:avLst>
              <a:gd name="adj" fmla="val 8233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D0474-3F6C-E188-E3B7-81D76841EBA1}"/>
              </a:ext>
            </a:extLst>
          </p:cNvPr>
          <p:cNvSpPr txBox="1"/>
          <p:nvPr/>
        </p:nvSpPr>
        <p:spPr>
          <a:xfrm>
            <a:off x="594975" y="4911811"/>
            <a:ext cx="58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 Function Generator (Sine/Triangular) depending on input to </a:t>
            </a:r>
            <a:r>
              <a:rPr lang="en-US" dirty="0" err="1"/>
              <a:t>waveselect</a:t>
            </a:r>
            <a:r>
              <a:rPr lang="en-US" dirty="0"/>
              <a:t> pin(</a:t>
            </a:r>
            <a:r>
              <a:rPr lang="en-US" dirty="0" err="1"/>
              <a:t>ws</a:t>
            </a:r>
            <a:r>
              <a:rPr lang="en-US" dirty="0"/>
              <a:t> = 0/1)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DAC Output feed to Voltage Divider Circuit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8165231-76BE-329B-C718-496BE6CFB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0AA093-358A-3D5E-8828-8D413CA941D4}"/>
              </a:ext>
            </a:extLst>
          </p:cNvPr>
          <p:cNvSpPr txBox="1">
            <a:spLocks/>
          </p:cNvSpPr>
          <p:nvPr/>
        </p:nvSpPr>
        <p:spPr>
          <a:xfrm>
            <a:off x="1402387" y="-32815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(PSOC </a:t>
            </a:r>
            <a:r>
              <a:rPr lang="en-US" sz="540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TestBench</a:t>
            </a:r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122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9B9F53-4A9E-FFB7-74FE-0317CA2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0F1C8-7A2D-4BEA-A36C-61531706739D}" type="slidenum">
              <a:rPr lang="en-US" b="1" smtClean="0">
                <a:solidFill>
                  <a:schemeClr val="accent5">
                    <a:lumMod val="50000"/>
                  </a:schemeClr>
                </a:solidFill>
              </a:rPr>
              <a:t>9</a:t>
            </a:fld>
            <a:endParaRPr lang="en-US" b="1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A5DE5-6206-C3EF-BE80-CA17E408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5" y="1751226"/>
            <a:ext cx="10758825" cy="464386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9AF372-6EC2-2F47-493A-6AC953D77B8C}"/>
              </a:ext>
            </a:extLst>
          </p:cNvPr>
          <p:cNvSpPr/>
          <p:nvPr/>
        </p:nvSpPr>
        <p:spPr>
          <a:xfrm>
            <a:off x="7898005" y="1514009"/>
            <a:ext cx="3024553" cy="2387600"/>
          </a:xfrm>
          <a:prstGeom prst="roundRect">
            <a:avLst>
              <a:gd name="adj" fmla="val 8233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9E64F-4A4E-2B8E-E7FD-770DF8C5D6E7}"/>
              </a:ext>
            </a:extLst>
          </p:cNvPr>
          <p:cNvSpPr txBox="1"/>
          <p:nvPr/>
        </p:nvSpPr>
        <p:spPr>
          <a:xfrm>
            <a:off x="594975" y="4911811"/>
            <a:ext cx="58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the Analog output of the Voltage divider and Bandpass filter circuit and will sample according to the state machine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FE79AE7-0785-B991-9F23-0BC3D1892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0000" y="72683"/>
            <a:ext cx="1975660" cy="7929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0DB2C2-AE9E-F436-97C4-FA8F6253E8D5}"/>
              </a:ext>
            </a:extLst>
          </p:cNvPr>
          <p:cNvSpPr txBox="1">
            <a:spLocks/>
          </p:cNvSpPr>
          <p:nvPr/>
        </p:nvSpPr>
        <p:spPr>
          <a:xfrm>
            <a:off x="1402387" y="-328152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Lab03-04 (PSOC </a:t>
            </a:r>
            <a:r>
              <a:rPr lang="en-US" sz="5400" dirty="0" err="1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TestBench</a:t>
            </a:r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859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597</Words>
  <Application>Microsoft Office PowerPoint</Application>
  <PresentationFormat>Widescreen</PresentationFormat>
  <Paragraphs>130</Paragraphs>
  <Slides>29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Franklin Gothic Book</vt:lpstr>
      <vt:lpstr>Segoe UI</vt:lpstr>
      <vt:lpstr>Wingdings</vt:lpstr>
      <vt:lpstr>Office Theme</vt:lpstr>
      <vt:lpstr>SDHD Project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Chauhan</dc:creator>
  <cp:lastModifiedBy>Aman Chauhan</cp:lastModifiedBy>
  <cp:revision>15</cp:revision>
  <dcterms:created xsi:type="dcterms:W3CDTF">2024-06-14T23:01:14Z</dcterms:created>
  <dcterms:modified xsi:type="dcterms:W3CDTF">2024-07-13T16:02:09Z</dcterms:modified>
</cp:coreProperties>
</file>